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800" b="1">
                <a:solidFill>
                  <a:srgbClr val="1A5490"/>
                </a:solidFill>
              </a:defRPr>
            </a:pPr>
            <a:r>
              <a:t>ANÁLISIS COMPARATIVO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9260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2C3E50"/>
                </a:solidFill>
              </a:defRPr>
            </a:pPr>
            <a:r>
              <a:t>Criptomonedas vs Acciones Tecnológicas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i="1">
                <a:solidFill>
                  <a:srgbClr val="7F8C8D"/>
                </a:solidFill>
              </a:defRPr>
            </a:pPr>
            <a:r>
              <a:t>🔄 Estrategia Basada en Ciclos Temporales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29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defRPr sz="1400">
                <a:solidFill>
                  <a:srgbClr val="34495E"/>
                </a:solidFill>
              </a:defRPr>
            </a:pPr>
            <a:r>
              <a:t>Período: 2012-2024 (13 años)</a:t>
            </a:r>
          </a:p>
          <a:p>
            <a:pPr algn="ctr">
              <a:defRPr sz="1400">
                <a:solidFill>
                  <a:srgbClr val="34495E"/>
                </a:solidFill>
              </a:defRPr>
            </a:pPr>
            <a:r>
              <a:t>Activos: 7 Criptos + 10 Stocks Tech</a:t>
            </a:r>
          </a:p>
          <a:p>
            <a:pPr algn="ctr">
              <a:defRPr sz="1400">
                <a:solidFill>
                  <a:srgbClr val="34495E"/>
                </a:solidFill>
              </a:defRPr>
            </a:pPr>
            <a:r>
              <a:t>Datos: 50,109 registros</a:t>
            </a:r>
          </a:p>
          <a:p>
            <a:pPr algn="ctr">
              <a:defRPr sz="1400">
                <a:solidFill>
                  <a:srgbClr val="34495E"/>
                </a:solidFill>
              </a:defRPr>
            </a:pPr>
            <a:r>
              <a:t>🔄 Ciclos: Halving Bitcoin + Proyección 2024-2027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Eventos Extremos</a:t>
            </a:r>
          </a:p>
        </p:txBody>
      </p:sp>
      <p:pic>
        <p:nvPicPr>
          <p:cNvPr id="3" name="Picture 2" descr="04_extreme_events_crisis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56" y="1371600"/>
            <a:ext cx="57186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Backtesting Detallado</a:t>
            </a:r>
          </a:p>
        </p:txBody>
      </p:sp>
      <p:pic>
        <p:nvPicPr>
          <p:cNvPr id="3" name="Picture 2" descr="05_backtesting_strateg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90" y="1371600"/>
            <a:ext cx="738062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🔄 Bitcoin: Timeline Halvings</a:t>
            </a:r>
          </a:p>
        </p:txBody>
      </p:sp>
      <p:pic>
        <p:nvPicPr>
          <p:cNvPr id="3" name="Picture 2" descr="bitcoin_halvings_time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9" y="1371600"/>
            <a:ext cx="909118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🔄 Bitcoin: Métricas por Ciclo</a:t>
            </a:r>
          </a:p>
        </p:txBody>
      </p:sp>
      <p:pic>
        <p:nvPicPr>
          <p:cNvPr id="3" name="Picture 2" descr="bitcoin_metricas_cicl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93" y="1371600"/>
            <a:ext cx="667761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🔄 Bitcoin: Ciclos Superpuestos</a:t>
            </a:r>
          </a:p>
        </p:txBody>
      </p:sp>
      <p:pic>
        <p:nvPicPr>
          <p:cNvPr id="3" name="Picture 2" descr="bitcoin_ciclos_superpuest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67" y="1371600"/>
            <a:ext cx="807586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🔄 Bitcoin vs NASDAQ: Ciclos</a:t>
            </a:r>
          </a:p>
        </p:txBody>
      </p:sp>
      <p:pic>
        <p:nvPicPr>
          <p:cNvPr id="3" name="Picture 2" descr="bitcoin_vs_nasdaq_cicl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58" y="1371600"/>
            <a:ext cx="73030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🔄 Mapa de Riesgo 2024-2027</a:t>
            </a:r>
          </a:p>
        </p:txBody>
      </p:sp>
      <p:pic>
        <p:nvPicPr>
          <p:cNvPr id="3" name="Picture 2" descr="mapa_riesgo_2024_20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2832" y="1371600"/>
            <a:ext cx="1012966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CONCLUSIONES Y ACCIÓN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828800"/>
            <a:ext cx="768096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  <a:defRPr sz="2000" b="1">
                <a:solidFill>
                  <a:srgbClr val="F39C12"/>
                </a:solidFill>
              </a:defRPr>
            </a:pPr>
            <a:r>
              <a:t>🎯 CONCLUSIÓN PRINCIPAL</a:t>
            </a:r>
          </a:p>
          <a:p>
            <a:pPr algn="ctr">
              <a:spcAft>
                <a:spcPts val="400"/>
              </a:spcAft>
              <a:defRPr sz="1600">
                <a:solidFill>
                  <a:srgbClr val="2C3E50"/>
                </a:solidFill>
              </a:defRPr>
            </a:pPr>
            <a:r>
              <a:t>Los ciclos temporales revelan que 2025-2026</a:t>
            </a:r>
          </a:p>
          <a:p>
            <a:pPr algn="ctr"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es el período más CRÍTICO de la década:</a:t>
            </a:r>
          </a:p>
          <a:p>
            <a:pPr algn="ctr">
              <a:spcAft>
                <a:spcPts val="2000"/>
              </a:spcAft>
              <a:defRPr sz="1600" b="1">
                <a:solidFill>
                  <a:srgbClr val="27AE60"/>
                </a:solidFill>
              </a:defRPr>
            </a:pPr>
            <a:r>
              <a:t>VENDER en 2025 Q4 - COMPRAR en 2027</a:t>
            </a:r>
          </a:p>
          <a:p>
            <a:pPr>
              <a:spcAft>
                <a:spcPts val="800"/>
              </a:spcAft>
              <a:defRPr sz="1400">
                <a:solidFill>
                  <a:srgbClr val="2C3E50"/>
                </a:solidFill>
              </a:defRPr>
            </a:pPr>
            <a:r>
              <a:t>✅ Estrategia 30/70 óptima actual</a:t>
            </a:r>
          </a:p>
          <a:p>
            <a:pPr>
              <a:spcAft>
                <a:spcPts val="800"/>
              </a:spcAft>
              <a:defRPr sz="1400">
                <a:solidFill>
                  <a:srgbClr val="2C3E50"/>
                </a:solidFill>
              </a:defRPr>
            </a:pPr>
            <a:r>
              <a:t>⚠️ Disciplina emocional fundamental</a:t>
            </a:r>
          </a:p>
          <a:p>
            <a:pPr>
              <a:spcAft>
                <a:spcPts val="800"/>
              </a:spcAft>
              <a:defRPr sz="1400">
                <a:solidFill>
                  <a:srgbClr val="2C3E50"/>
                </a:solidFill>
              </a:defRPr>
            </a:pPr>
            <a:r>
              <a:t>🔄 Ciclos NO son garantías (70-80%)</a:t>
            </a:r>
          </a:p>
          <a:p>
            <a:pPr>
              <a:spcAft>
                <a:spcPts val="800"/>
              </a:spcAft>
              <a:defRPr sz="1400">
                <a:solidFill>
                  <a:srgbClr val="2C3E50"/>
                </a:solidFill>
              </a:defRPr>
            </a:pPr>
            <a:r>
              <a:t>📊 Consultar siempre con profesionales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HALLAZGOS PRINCIPALES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768096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1. PERFORMANCE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CRYPTO 7: +4,140% (2020-2024)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NASDAQ 10: +144%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Ratio: 28.7x</a:t>
            </a:r>
          </a:p>
          <a:p>
            <a:pPr>
              <a:spcAft>
                <a:spcPts val="800"/>
              </a:spcAft>
            </a:pPr>
          </a:p>
          <a:p>
            <a:pPr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2. ESTRATEGIA ÓPTIMA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30% NASDAQ + 70% CRYPTO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Sharpe Ratio: 1.20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Retorno anual: 512%</a:t>
            </a:r>
          </a:p>
          <a:p>
            <a:pPr>
              <a:spcAft>
                <a:spcPts val="800"/>
              </a:spcAft>
            </a:pPr>
          </a:p>
          <a:p>
            <a:pPr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3. RIESGO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VaR 95%: CRYPTO -8.2% vs NASDAQ -3.1%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Correlación: 0.32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Bitcoin adelantado: ~26 días</a:t>
            </a:r>
          </a:p>
          <a:p>
            <a:pPr>
              <a:spcAft>
                <a:spcPts val="800"/>
              </a:spcAft>
            </a:pPr>
          </a:p>
          <a:p>
            <a:pPr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🔄 4. CICLOS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Patrón Halving: ATH 12-18 meses post-HV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Drawdown promedio: -83%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2024: Halving #4 (Abril)</a:t>
            </a:r>
          </a:p>
          <a:p>
            <a:pPr>
              <a:spcAft>
                <a:spcPts val="800"/>
              </a:spcAft>
            </a:pPr>
          </a:p>
          <a:p>
            <a:pPr>
              <a:spcAft>
                <a:spcPts val="600"/>
              </a:spcAft>
              <a:defRPr sz="1600" b="1">
                <a:solidFill>
                  <a:srgbClr val="E74C3C"/>
                </a:solidFill>
              </a:defRPr>
            </a:pPr>
            <a:r>
              <a:t>5. PROYECCIÓN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2025 Q4: ATH ($120K-$180K)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2026: Máximo riesgo (-70%)</a:t>
            </a:r>
          </a:p>
          <a:p>
            <a:pPr lvl="1">
              <a:spcAft>
                <a:spcPts val="400"/>
              </a:spcAft>
              <a:defRPr sz="1400">
                <a:solidFill>
                  <a:srgbClr val="2C3E50"/>
                </a:solidFill>
              </a:defRPr>
            </a:pPr>
            <a:r>
              <a:t>• 2027: COMPRAR</a:t>
            </a:r>
          </a:p>
          <a:p>
            <a:pPr>
              <a:spcAft>
                <a:spcPts val="800"/>
              </a:spcAft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🗓️ TIMELINE ESTRATÉGICO 2024-2027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828800"/>
            <a:ext cx="768096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Aft>
                <a:spcPts val="600"/>
              </a:spcAft>
              <a:defRPr sz="1800" b="1">
                <a:solidFill>
                  <a:srgbClr val="2980B9"/>
                </a:solidFill>
              </a:defRPr>
            </a:pPr>
            <a:r>
              <a:t>2024 Q4 (AHORA): 🟢 MANTENER 30/70</a:t>
            </a:r>
          </a:p>
          <a:p>
            <a:pPr lvl="1">
              <a:spcAft>
                <a:spcPts val="1200"/>
              </a:spcAft>
              <a:defRPr sz="1400" i="1">
                <a:solidFill>
                  <a:srgbClr val="7F8C8D"/>
                </a:solidFill>
              </a:defRPr>
            </a:pPr>
            <a:r>
              <a:t>Riesgo: BAJO</a:t>
            </a:r>
          </a:p>
          <a:p>
            <a:pPr>
              <a:spcAft>
                <a:spcPts val="600"/>
              </a:spcAft>
              <a:defRPr sz="1800" b="1">
                <a:solidFill>
                  <a:srgbClr val="2980B9"/>
                </a:solidFill>
              </a:defRPr>
            </a:pPr>
            <a:r>
              <a:t>2025 Q1-Q2: 🟢 VIGILAR Bitcoin</a:t>
            </a:r>
          </a:p>
          <a:p>
            <a:pPr lvl="1">
              <a:spcAft>
                <a:spcPts val="1200"/>
              </a:spcAft>
              <a:defRPr sz="1400" i="1">
                <a:solidFill>
                  <a:srgbClr val="7F8C8D"/>
                </a:solidFill>
              </a:defRPr>
            </a:pPr>
            <a:r>
              <a:t>Preparar salida</a:t>
            </a:r>
          </a:p>
          <a:p>
            <a:pPr>
              <a:spcAft>
                <a:spcPts val="600"/>
              </a:spcAft>
              <a:defRPr sz="1800" b="1">
                <a:solidFill>
                  <a:srgbClr val="2980B9"/>
                </a:solidFill>
              </a:defRPr>
            </a:pPr>
            <a:r>
              <a:t>2025 Q3-Q4: 🔴 VENDER 60-70%</a:t>
            </a:r>
          </a:p>
          <a:p>
            <a:pPr lvl="1">
              <a:spcAft>
                <a:spcPts val="1200"/>
              </a:spcAft>
              <a:defRPr sz="1400" i="1">
                <a:solidFill>
                  <a:srgbClr val="7F8C8D"/>
                </a:solidFill>
              </a:defRPr>
            </a:pPr>
            <a:r>
              <a:t>ATH: $150K-180K</a:t>
            </a:r>
          </a:p>
          <a:p>
            <a:pPr>
              <a:spcAft>
                <a:spcPts val="600"/>
              </a:spcAft>
              <a:defRPr sz="1800" b="1">
                <a:solidFill>
                  <a:srgbClr val="2980B9"/>
                </a:solidFill>
              </a:defRPr>
            </a:pPr>
            <a:r>
              <a:t>2026 TODO: 🔴 DEFENSIVA 80/10/10</a:t>
            </a:r>
          </a:p>
          <a:p>
            <a:pPr lvl="1">
              <a:spcAft>
                <a:spcPts val="1200"/>
              </a:spcAft>
              <a:defRPr sz="1400" i="1">
                <a:solidFill>
                  <a:srgbClr val="7F8C8D"/>
                </a:solidFill>
              </a:defRPr>
            </a:pPr>
            <a:r>
              <a:t>AÑO MÁS PELIGROSO</a:t>
            </a:r>
          </a:p>
          <a:p>
            <a:pPr>
              <a:spcAft>
                <a:spcPts val="600"/>
              </a:spcAft>
              <a:defRPr sz="1800" b="1">
                <a:solidFill>
                  <a:srgbClr val="2980B9"/>
                </a:solidFill>
              </a:defRPr>
            </a:pPr>
            <a:r>
              <a:t>2027 Q2-Q4: 🟢 COMPRAR AGRESIVO</a:t>
            </a:r>
          </a:p>
          <a:p>
            <a:pPr lvl="1">
              <a:spcAft>
                <a:spcPts val="1200"/>
              </a:spcAft>
              <a:defRPr sz="1400" i="1">
                <a:solidFill>
                  <a:srgbClr val="7F8C8D"/>
                </a:solidFill>
              </a:defRPr>
            </a:pPr>
            <a:r>
              <a:t>Fondo: $35K-50K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Performance Comparativa</a:t>
            </a:r>
          </a:p>
        </p:txBody>
      </p:sp>
      <p:pic>
        <p:nvPicPr>
          <p:cNvPr id="3" name="Picture 2" descr="Reporte_1_Perform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83" y="1371600"/>
            <a:ext cx="88308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Tabla Backtesting</a:t>
            </a:r>
          </a:p>
        </p:txBody>
      </p:sp>
      <p:pic>
        <p:nvPicPr>
          <p:cNvPr id="3" name="Picture 2" descr="Reporte_2_Tabla_Backtest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60" y="1371600"/>
            <a:ext cx="741628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Comparación Estrategias</a:t>
            </a:r>
          </a:p>
        </p:txBody>
      </p:sp>
      <p:pic>
        <p:nvPicPr>
          <p:cNvPr id="3" name="Picture 2" descr="Reporte_3_Comparacion_Estrategi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028" y="1371600"/>
            <a:ext cx="672394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Índices Sintéticos</a:t>
            </a:r>
          </a:p>
        </p:txBody>
      </p:sp>
      <p:pic>
        <p:nvPicPr>
          <p:cNvPr id="3" name="Picture 2" descr="01_indices_sintetico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86" y="1371600"/>
            <a:ext cx="807042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Análisis Lead-Lag</a:t>
            </a:r>
          </a:p>
        </p:txBody>
      </p:sp>
      <p:pic>
        <p:nvPicPr>
          <p:cNvPr id="3" name="Picture 2" descr="02_bitcoin_lead_lag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80" y="1371600"/>
            <a:ext cx="8074839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1A5490"/>
                </a:solidFill>
              </a:defRPr>
            </a:pPr>
            <a:r>
              <a:t>Volatilidad y Riesgo</a:t>
            </a:r>
          </a:p>
        </p:txBody>
      </p:sp>
      <p:pic>
        <p:nvPicPr>
          <p:cNvPr id="3" name="Picture 2" descr="03_volatility_risk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768" y="1371600"/>
            <a:ext cx="662046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